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2"/>
  </p:notesMasterIdLst>
  <p:sldIdLst>
    <p:sldId id="256" r:id="rId2"/>
    <p:sldId id="319" r:id="rId3"/>
    <p:sldId id="324" r:id="rId4"/>
    <p:sldId id="320" r:id="rId5"/>
    <p:sldId id="333" r:id="rId6"/>
    <p:sldId id="331" r:id="rId7"/>
    <p:sldId id="332" r:id="rId8"/>
    <p:sldId id="323" r:id="rId9"/>
    <p:sldId id="334" r:id="rId10"/>
    <p:sldId id="335" r:id="rId11"/>
    <p:sldId id="325" r:id="rId12"/>
    <p:sldId id="336" r:id="rId13"/>
    <p:sldId id="339" r:id="rId14"/>
    <p:sldId id="340" r:id="rId15"/>
    <p:sldId id="341" r:id="rId16"/>
    <p:sldId id="304" r:id="rId17"/>
    <p:sldId id="337" r:id="rId18"/>
    <p:sldId id="286" r:id="rId19"/>
    <p:sldId id="313" r:id="rId20"/>
    <p:sldId id="31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igrinskyNS" initials="C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660"/>
  </p:normalViewPr>
  <p:slideViewPr>
    <p:cSldViewPr>
      <p:cViewPr varScale="1">
        <p:scale>
          <a:sx n="74" d="100"/>
          <a:sy n="74" d="100"/>
        </p:scale>
        <p:origin x="-22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EF020-D00A-4555-9626-2CAB9ECD3776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DD179-55BF-4538-AE23-1709D18D49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DD179-55BF-4538-AE23-1709D18D493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ПРОБЛЕМНЫЕ ВОПРОСЫ, ВОЗНИКАЮЩИЕ ПРИ РЕГИСТРАЦИИ УСТАВОВ МУНИЦИПАЛЬНЫХ ОБРАЗОВАНИЙ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  <a:t>http://</a:t>
            </a:r>
            <a:r>
              <a:rPr lang="ru-RU" sz="4000" b="1" dirty="0" err="1" smtClean="0">
                <a:solidFill>
                  <a:schemeClr val="tx1"/>
                </a:solidFill>
                <a:latin typeface="Constantia" pitchFamily="18" charset="0"/>
              </a:rPr>
              <a:t>право-минюст.рф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/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753"/>
            <a:ext cx="9144001" cy="566124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11278" y="386834"/>
            <a:ext cx="64564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Constantia" pitchFamily="18" charset="0"/>
              </a:rPr>
              <a:t>http://to38.minjust.gov.ru</a:t>
            </a:r>
            <a:r>
              <a:rPr lang="ru-RU" sz="3600" b="1" dirty="0" smtClean="0">
                <a:latin typeface="Constantia" pitchFamily="18" charset="0"/>
              </a:rPr>
              <a:t> </a:t>
            </a:r>
            <a:endParaRPr lang="ru-RU" sz="3600" b="1" dirty="0"/>
          </a:p>
        </p:txBody>
      </p:sp>
      <p:pic>
        <p:nvPicPr>
          <p:cNvPr id="1027" name="Picture 3" descr="C:\Users\user\Desktop\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57" y="1358153"/>
            <a:ext cx="9125243" cy="5499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nstantia" pitchFamily="18" charset="0"/>
              </a:rPr>
              <a:t>Номера сотрудников отдела, ответственных за взаимодействие с муниципальными образованиями Иркутской области:</a:t>
            </a:r>
            <a: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  <a:t>8 (3952) 43-89-24 (доб.802) </a:t>
            </a:r>
            <a:r>
              <a:rPr lang="ru-RU" sz="2700" u="sng" dirty="0" smtClean="0">
                <a:solidFill>
                  <a:schemeClr val="tx1"/>
                </a:solidFill>
                <a:latin typeface="Constantia" pitchFamily="18" charset="0"/>
              </a:rPr>
              <a:t>Николай Сергеевич</a:t>
            </a:r>
            <a:br>
              <a:rPr lang="ru-RU" sz="2700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  <a:t> 8 (3952) 43-89-24 (доб.807) </a:t>
            </a:r>
            <a:r>
              <a:rPr lang="ru-RU" sz="2700" u="sng" dirty="0" smtClean="0">
                <a:solidFill>
                  <a:schemeClr val="tx1"/>
                </a:solidFill>
                <a:latin typeface="Constantia" pitchFamily="18" charset="0"/>
              </a:rPr>
              <a:t>Юлия Владимировна</a:t>
            </a:r>
            <a:br>
              <a:rPr lang="ru-RU" sz="2700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Constantia" pitchFamily="18" charset="0"/>
              </a:rPr>
              <a:t> 8 (3952) 43-89-24 (доб.806) </a:t>
            </a:r>
            <a:r>
              <a:rPr lang="ru-RU" sz="2700" u="sng" dirty="0" smtClean="0">
                <a:solidFill>
                  <a:schemeClr val="tx1"/>
                </a:solidFill>
                <a:latin typeface="Constantia" pitchFamily="18" charset="0"/>
              </a:rPr>
              <a:t>Евгения Руслановна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Новый адрес электронной почты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: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  <a:t>ru38-mo@minjust.gov.ru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По нотариальным вопросам: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  <a:t>ru38@minjust.gov.ru </a:t>
            </a:r>
            <a: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>Публичные слушания (ст.28 ФЗ № 131-ФЗ)</a:t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Рекомендовано проводить публичные слушания спустя 10-15 дней после дня публикации проекта (вплоть до дня утверждения итогового решения) –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u="sng" dirty="0" smtClean="0">
                <a:solidFill>
                  <a:schemeClr val="tx1"/>
                </a:solidFill>
                <a:latin typeface="Constantia" pitchFamily="18" charset="0"/>
              </a:rPr>
              <a:t>но НЕ в день публикации проекта</a:t>
            </a:r>
            <a:br>
              <a:rPr lang="ru-RU" sz="32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b="1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Электронная подача документов: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Специальная форма заявления;</a:t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Специальный перечень документов;</a:t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Наличие у Главы МО электронной цифровой подписи (актуальной!)</a:t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Если (при подаче документов в электронном виде)</a:t>
            </a:r>
            <a:b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документ подписывает И.о. (</a:t>
            </a:r>
            <a:r>
              <a:rPr lang="ru-RU" sz="36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Врио</a:t>
            </a:r>
            <a: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 –</a:t>
            </a:r>
            <a:b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b="1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то и ЭЦП должна быть И.о. (</a:t>
            </a:r>
            <a:r>
              <a:rPr lang="ru-RU" sz="3600" b="1" u="sng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Врио</a:t>
            </a:r>
            <a:r>
              <a:rPr lang="ru-RU" sz="3600" b="1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3600" b="1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Посмотреть</a:t>
            </a:r>
            <a: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полностью ли урегулирован в Уставе вопрос</a:t>
            </a:r>
            <a:b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временного исполнения полномочий Главы в случае его отсутствия или невозможности исполнения </a:t>
            </a:r>
            <a: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полномочий</a:t>
            </a:r>
            <a:b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(не только случаи по ч.7 ст.36 131-ФЗ, но и случаи отпуска, командировки и др.)</a:t>
            </a:r>
            <a:r>
              <a:rPr lang="ru-RU" sz="3600" b="1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Основные ошибки при подаче документов</a:t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 регистрацию</a:t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НЕ использовать при подписании документов должность «Глава Администрации МО»</a:t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Прикладывать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распоряжений о возложении на И.о. полномочий Главы </a:t>
            </a: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1) Решение Думы скрепляется сзади </a:t>
            </a:r>
            <a:r>
              <a:rPr lang="ru-RU" sz="3200" b="1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печатью Думы</a:t>
            </a: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2) Если на заявлении ставится печать –</a:t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то это </a:t>
            </a:r>
            <a:r>
              <a:rPr lang="ru-RU" sz="3200" b="1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печать Администрации</a:t>
            </a: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Выдерживание срока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между публикацией проекта и утверждение итогового решения на Думе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 день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более после публикации проекта можно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проводить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Думу);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332656"/>
            <a:ext cx="8100392" cy="633670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Актуальные изменения Федерального закона от 06.10.2003 № 131-ФЗ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«Об общих принципах организации местного самоуправления в Российской Федерации»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b="1" dirty="0">
              <a:solidFill>
                <a:schemeClr val="tx1"/>
              </a:solidFill>
              <a:effectLst/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332656"/>
            <a:ext cx="8100392" cy="633670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закон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02.11.2023 № 517-ФЗ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Вы хотите использовать сайт МО как источник опубликования МНПА – </a:t>
            </a:r>
            <a:r>
              <a:rPr lang="ru-RU" sz="32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этот сайт должен быть обязательно зарегистрирован как СМИ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Constantia" pitchFamily="18" charset="0"/>
              </a:rPr>
            </a:br>
            <a:r>
              <a:rPr lang="ru-RU" sz="3200" dirty="0" smtClean="0">
                <a:effectLst/>
              </a:rPr>
              <a:t/>
            </a:r>
            <a:br>
              <a:rPr lang="ru-RU" sz="3200" dirty="0" smtClean="0">
                <a:effectLst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b="1" dirty="0">
              <a:solidFill>
                <a:schemeClr val="tx1"/>
              </a:solidFill>
              <a:effectLst/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332656"/>
            <a:ext cx="8100392" cy="561662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закон от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13.07.2024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185-ФЗ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 Статья </a:t>
            </a:r>
            <a:r>
              <a:rPr lang="ru-RU" sz="3200" b="1" dirty="0" smtClean="0">
                <a:solidFill>
                  <a:schemeClr val="tx1"/>
                </a:solidFill>
              </a:rPr>
              <a:t>51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– дополнение новой обязанностью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u="sng" dirty="0" smtClean="0"/>
              <a:t/>
            </a:r>
            <a:br>
              <a:rPr lang="ru-RU" sz="3200" b="1" u="sng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b="1" dirty="0">
              <a:solidFill>
                <a:schemeClr val="tx1"/>
              </a:solidFill>
              <a:effectLst/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332656"/>
            <a:ext cx="8100392" cy="669674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закон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22.07.2024 № 213-ФЗ</a:t>
            </a: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«42</a:t>
            </a:r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осуществление </a:t>
            </a:r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учета личных подсобных хозяйств, которые ведут граждане в </a:t>
            </a:r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соответствии…»</a:t>
            </a: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effectLst/>
                <a:latin typeface="Constantia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effectLst/>
                <a:latin typeface="Constantia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effectLst/>
                <a:latin typeface="Constantia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effectLst/>
                <a:latin typeface="Constantia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effectLst/>
              </a:rPr>
            </a:br>
            <a:r>
              <a:rPr lang="ru-RU" sz="2000" b="1" u="sng" dirty="0" smtClean="0">
                <a:solidFill>
                  <a:schemeClr val="tx1"/>
                </a:solidFill>
              </a:rPr>
              <a:t/>
            </a:r>
            <a:br>
              <a:rPr lang="ru-RU" sz="2000" b="1" u="sng" dirty="0" smtClean="0">
                <a:solidFill>
                  <a:schemeClr val="tx1"/>
                </a:solidFill>
              </a:rPr>
            </a:br>
            <a:endParaRPr lang="ru-RU" sz="2000" b="1" dirty="0">
              <a:solidFill>
                <a:schemeClr val="tx1"/>
              </a:solidFill>
              <a:effectLst/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115616" y="116632"/>
            <a:ext cx="7920880" cy="6624736"/>
          </a:xfrm>
        </p:spPr>
        <p:txBody>
          <a:bodyPr>
            <a:normAutofit/>
          </a:bodyPr>
          <a:lstStyle/>
          <a:p>
            <a:pPr marL="0" indent="450000" algn="ctr">
              <a:spcBef>
                <a:spcPts val="0"/>
              </a:spcBef>
              <a:buNone/>
            </a:pPr>
            <a:endParaRPr lang="ru-RU" sz="28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r>
              <a:rPr lang="ru-RU" sz="4000" b="1" dirty="0" smtClean="0">
                <a:latin typeface="Constantia" pitchFamily="18" charset="0"/>
              </a:rPr>
              <a:t>Благодарю </a:t>
            </a:r>
            <a:r>
              <a:rPr lang="ru-RU" sz="4000" b="1" dirty="0" smtClean="0">
                <a:latin typeface="Constantia" pitchFamily="18" charset="0"/>
              </a:rPr>
              <a:t>за внимание</a:t>
            </a:r>
            <a:endParaRPr lang="ru-RU" sz="3600" b="1" dirty="0" smtClean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6706</TotalTime>
  <Words>121</Words>
  <Application>Microsoft Office PowerPoint</Application>
  <PresentationFormat>Экран (4:3)</PresentationFormat>
  <Paragraphs>28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ПРОБЛЕМНЫЕ ВОПРОСЫ, ВОЗНИКАЮЩИЕ ПРИ РЕГИСТРАЦИИ УСТАВОВ МУНИЦИПАЛЬНЫХ ОБРАЗОВАНИЙ    </vt:lpstr>
      <vt:lpstr>http://право-минюст.рф/          </vt:lpstr>
      <vt:lpstr>          </vt:lpstr>
      <vt:lpstr>Номера сотрудников отдела, ответственных за взаимодействие с муниципальными образованиями Иркутской области:  8 (3952) 43-89-24 (доб.802) Николай Сергеевич   8 (3952) 43-89-24 (доб.807) Юлия Владимировна   8 (3952) 43-89-24 (доб.806) Евгения Руслановна  </vt:lpstr>
      <vt:lpstr>Новый адрес электронной почты: ru38-mo@minjust.gov.ru  По нотариальным вопросам:  ru38@minjust.gov.ru    </vt:lpstr>
      <vt:lpstr>Публичные слушания (ст.28 ФЗ № 131-ФЗ)         </vt:lpstr>
      <vt:lpstr> Рекомендовано проводить публичные слушания спустя 10-15 дней после дня публикации проекта (вплоть до дня утверждения итогового решения) – но НЕ в день публикации проекта      </vt:lpstr>
      <vt:lpstr>Электронная подача документов: - Специальная форма заявления; - Специальный перечень документов; - Наличие у Главы МО электронной цифровой подписи (актуальной!)     </vt:lpstr>
      <vt:lpstr>Если (при подаче документов в электронном виде) документ подписывает И.о. (Врио) –  то и ЭЦП должна быть И.о. (Врио)     </vt:lpstr>
      <vt:lpstr> Посмотреть, полностью ли урегулирован в Уставе вопрос временного исполнения полномочий Главы в случае его отсутствия или невозможности исполнения полномочий (не только случаи по ч.7 ст.36 131-ФЗ, но и случаи отпуска, командировки и др.)   </vt:lpstr>
      <vt:lpstr>Основные ошибки при подаче документов на регистрацию       </vt:lpstr>
      <vt:lpstr>НЕ использовать при подписании документов должность «Глава Администрации МО»       </vt:lpstr>
      <vt:lpstr>Прикладывать распоряжений о возложении на И.о. полномочий Главы        </vt:lpstr>
      <vt:lpstr>1) Решение Думы скрепляется сзади печатью Думы     2) Если на заявлении ставится печать – то это печать Администрации    </vt:lpstr>
      <vt:lpstr>Выдерживание срока между публикацией проекта и утверждение итогового решения на Думе (на 31 день и более после публикации проекта можно проводить Думу);    </vt:lpstr>
      <vt:lpstr>Актуальные изменения Федерального закона от 06.10.2003 № 131-ФЗ «Об общих принципах организации местного самоуправления в Российской Федерации»       </vt:lpstr>
      <vt:lpstr>Федеральный закон от 02.11.2023 № 517-ФЗ  Если Вы хотите использовать сайт МО как источник опубликования МНПА – этот сайт должен быть обязательно зарегистрирован как СМИ    </vt:lpstr>
      <vt:lpstr>Федеральный закон от 13.07.2024 № 185-ФЗ   Статья 51 – дополнение новой обязанностью    </vt:lpstr>
      <vt:lpstr>Федеральный закон от 22.07.2024 № 213-ФЗ  «42) осуществление учета личных подсобных хозяйств, которые ведут граждане в соответствии…»     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новеллы  законодательства о местном самоуправлении; типичные нарушения при принятии представительными органами местного самоуправления МНПА</dc:title>
  <dc:creator>frUser02</dc:creator>
  <cp:lastModifiedBy>Чигринский Н.С.</cp:lastModifiedBy>
  <cp:revision>595</cp:revision>
  <dcterms:created xsi:type="dcterms:W3CDTF">2021-09-09T04:04:39Z</dcterms:created>
  <dcterms:modified xsi:type="dcterms:W3CDTF">2024-11-12T02:03:00Z</dcterms:modified>
</cp:coreProperties>
</file>